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44AAB8-956A-4B48-39B9-287F24C5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2E5881-B781-6C27-845C-5D54E6E8F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0E7A9E-F93E-D27A-46D6-B64D5720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37039F-6795-6AD5-8B03-663D4532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2B6B60-723A-334E-D145-DFC732EC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7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7FA73A-ED35-70DD-4216-1762F165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844F56-5119-EF95-FC0A-A227C17A3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C3F087-4D56-4B91-766F-36996485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197893-6854-12BF-C1E3-4D31EDE0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24A74B-13C6-16FE-7536-FC07B0A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5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32C8F43-03DF-F71E-3C9C-6D4D292B7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DE44EFC-9315-F9B5-8EA5-6664B12A5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595623-2DB0-08E6-F66E-89C262FD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84974B-0CC2-5713-48FD-0F30470B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DE6EDC-CFAB-D095-5C54-0CB2F1EC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7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31EF3A-95C2-5737-6150-18790639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91662E-7937-3B0F-FDD4-4A2345973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A7871C-B893-7195-B5FD-3437A70B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21016E-46DF-B3DA-188E-E8D74F72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399E78-2550-7322-968E-270B727C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1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E09EF7-FD01-0F29-4914-7674EFE48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30B968-02C0-7E1C-7E63-2A13233BB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E49086-EBA3-965C-BD82-0A5FA61A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691670-3FE0-18D3-88A1-C9C0FE40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3FC530-2636-0679-5DDB-2F815C91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6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51B408-7553-E7D9-5E1A-BEF02C21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887A1E-3B36-10BC-0742-5AD05331E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05B21E-C955-305E-655F-854CBD1DC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FCF8D4-9388-05B7-8272-3BC41008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A55189-4DD3-56D5-1BFC-D04E2C2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15BCBF-AE9E-3A13-0893-EDB4F108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7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3657E7-A733-4006-DF42-69DE41E0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ABB141-3F47-BD82-848F-2655151C9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B0A3FA-94E5-5778-1E74-851EA235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82F24B-2FB1-2A30-4CEC-01B06188C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7262EB1-75B3-2C71-072D-27F3F3B26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9565FB6-9F47-0131-3AA1-FD63C1AE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285782-3B04-3908-E4A0-60D7A03C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B99E55-1BFE-AF7A-0642-5B9C4A61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437EB1-D5E9-B9F8-38C3-0BF52486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324916E-4322-E895-8C42-51572E08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482AA5-53B7-3A59-1384-78A4EE5E0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80C930-9C4D-39D7-8565-B5F9184D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2FF3D0-4AA1-6905-5656-6D60FFA2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E840D27-C15C-2E54-EA14-29842DA3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E85F8C-8DC9-5B4C-B606-3FA1690C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4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F0A51-9018-5F04-B2F5-A5965409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08034A-DC15-476A-6479-961C61CAC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2446BE-C98F-A663-1B4A-F4F9937AD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3CEB2-3401-9617-A70F-D38BF6C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E97B98-1E6B-C334-5AF2-E65D4F5A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DC5319-735B-E618-A3E7-7170D7B1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68076B-7BD1-6610-C881-59B213EC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EDEE26B-AA91-1227-1185-CAF7F1A91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C3F37B-EA66-EAD6-5585-E50026AF9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2097F1-4DFC-279C-81BA-58D6673C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8C36CD-4AA1-E7D7-92B2-A3C5AF60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8F1E49-0A20-9AA2-1117-E02A0549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2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706EC22-803F-9DB0-F9DC-F98BD1F2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625A62-F88E-7180-9E24-8C195CFF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5F8415-A4E2-B7E2-452D-59ED22F5B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9438-F1C8-405C-B44F-04211633D90B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2A9566-31F2-B2CF-2DDA-66E26D5E3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C36AAB-435E-8534-7BF5-9DD21AE8A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BC76-9576-4FB5-8D26-3ABDE744E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4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6C51B5F-0089-552C-673D-9617E7EC1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>
                <a:cs typeface="Calibri Light"/>
              </a:rPr>
              <a:t>Filstruktur SND, från juni 2023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9ACFFB07-EC9F-85C2-DE41-D8A00404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26" y="2289960"/>
            <a:ext cx="405541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1400" dirty="0">
                <a:solidFill>
                  <a:srgbClr val="00B050"/>
                </a:solidFill>
                <a:latin typeface="Consolas"/>
              </a:rPr>
              <a:t>2023-42</a:t>
            </a:r>
          </a:p>
          <a:p>
            <a:pPr marL="0" indent="0">
              <a:buNone/>
            </a:pPr>
            <a:r>
              <a:rPr lang="sv-SE" sz="1400" dirty="0">
                <a:latin typeface="Consolas"/>
              </a:rPr>
              <a:t>  </a:t>
            </a:r>
            <a:r>
              <a:rPr lang="sv-SE" sz="1400" dirty="0">
                <a:solidFill>
                  <a:schemeClr val="accent6">
                    <a:lumMod val="50000"/>
                  </a:schemeClr>
                </a:solidFill>
                <a:latin typeface="Consolas"/>
              </a:rPr>
              <a:t>  </a:t>
            </a:r>
            <a:r>
              <a:rPr lang="sv-SE" sz="1400" dirty="0">
                <a:solidFill>
                  <a:srgbClr val="00B050"/>
                </a:solidFill>
                <a:latin typeface="Consolas"/>
              </a:rPr>
              <a:t>2023-42</a:t>
            </a:r>
            <a:r>
              <a:rPr lang="sv-SE" sz="1400" dirty="0">
                <a:latin typeface="Consolas"/>
              </a:rPr>
              <a:t>-</a:t>
            </a:r>
            <a:r>
              <a:rPr lang="sv-SE" sz="1400" dirty="0">
                <a:solidFill>
                  <a:schemeClr val="accent1"/>
                </a:solidFill>
                <a:latin typeface="Consolas"/>
              </a:rPr>
              <a:t>1</a:t>
            </a:r>
            <a:endParaRPr lang="en-US" sz="1400" dirty="0">
              <a:solidFill>
                <a:schemeClr val="accent1"/>
              </a:solidFill>
              <a:latin typeface="Consolas"/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 sz="1400" dirty="0">
                <a:latin typeface="Consolas"/>
              </a:rPr>
              <a:t>     data</a:t>
            </a:r>
            <a:endParaRPr lang="en-US" sz="1400" dirty="0">
              <a:latin typeface="Consolas"/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 sz="1400" dirty="0">
                <a:latin typeface="Consolas"/>
              </a:rPr>
              <a:t>      file.csv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      </a:t>
            </a:r>
            <a:r>
              <a:rPr lang="sv-SE" sz="1400" dirty="0" err="1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internal</a:t>
            </a:r>
            <a: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-data</a:t>
            </a:r>
            <a:b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</a:br>
            <a:r>
              <a:rPr lang="sv-SE" sz="1400" dirty="0">
                <a:latin typeface="Consolas"/>
              </a:rPr>
              <a:t>        file.xlsx	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        .</a:t>
            </a:r>
            <a:r>
              <a:rPr lang="sv-SE" sz="1400" dirty="0" err="1">
                <a:latin typeface="Consolas"/>
              </a:rPr>
              <a:t>dipignore</a:t>
            </a:r>
            <a:endParaRPr lang="sv-SE" sz="1400" dirty="0">
              <a:latin typeface="Consolas"/>
            </a:endParaRPr>
          </a:p>
          <a:p>
            <a:pPr marL="0" indent="0">
              <a:buNone/>
            </a:pPr>
            <a:r>
              <a:rPr lang="sv-SE" sz="1400" dirty="0">
                <a:latin typeface="Consolas"/>
              </a:rPr>
              <a:t>     </a:t>
            </a:r>
            <a:r>
              <a:rPr lang="sv-SE" sz="1400" dirty="0" err="1">
                <a:latin typeface="Consolas"/>
              </a:rPr>
              <a:t>documentation</a:t>
            </a:r>
            <a:endParaRPr lang="sv-SE" sz="1400" dirty="0">
              <a:latin typeface="Consolas"/>
            </a:endParaRPr>
          </a:p>
          <a:p>
            <a:pPr marL="0" indent="0">
              <a:buNone/>
            </a:pPr>
            <a:r>
              <a:rPr lang="sv-SE" sz="1400" dirty="0">
                <a:latin typeface="Consolas"/>
              </a:rPr>
              <a:t>      doc.pdf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      </a:t>
            </a:r>
            <a:r>
              <a:rPr lang="sv-SE" sz="1400" dirty="0" err="1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internal</a:t>
            </a:r>
            <a:b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</a:br>
            <a:r>
              <a:rPr lang="sv-SE" sz="1400" dirty="0">
                <a:latin typeface="Consolas"/>
              </a:rPr>
              <a:t>        avtal.docx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        .</a:t>
            </a:r>
            <a:r>
              <a:rPr lang="sv-SE" sz="1400" dirty="0" err="1">
                <a:latin typeface="Consolas"/>
              </a:rPr>
              <a:t>dipignore</a:t>
            </a:r>
            <a:r>
              <a:rPr lang="sv-SE" sz="1400" dirty="0">
                <a:latin typeface="Consolas"/>
              </a:rPr>
              <a:t>	</a:t>
            </a:r>
          </a:p>
          <a:p>
            <a:pPr marL="447675" indent="0">
              <a:buNone/>
            </a:pPr>
            <a:r>
              <a:rPr lang="sv-SE" sz="1400" dirty="0">
                <a:solidFill>
                  <a:srgbClr val="00B050"/>
                </a:solidFill>
                <a:latin typeface="Consolas"/>
              </a:rPr>
              <a:t>2023-42</a:t>
            </a:r>
            <a:r>
              <a:rPr lang="sv-SE" sz="1400" dirty="0">
                <a:latin typeface="Consolas"/>
              </a:rPr>
              <a:t>-</a:t>
            </a:r>
            <a:r>
              <a:rPr lang="sv-SE" sz="1400" dirty="0">
                <a:solidFill>
                  <a:schemeClr val="accent1"/>
                </a:solidFill>
                <a:latin typeface="Consolas"/>
              </a:rPr>
              <a:t>2</a:t>
            </a:r>
            <a:endParaRPr lang="en-US" sz="1400" dirty="0">
              <a:solidFill>
                <a:schemeClr val="accent1"/>
              </a:solidFill>
              <a:latin typeface="Consolas"/>
              <a:ea typeface="+mn-lt"/>
              <a:cs typeface="+mn-lt"/>
            </a:endParaRPr>
          </a:p>
          <a:p>
            <a:pPr marL="447675" indent="0">
              <a:buNone/>
            </a:pPr>
            <a:r>
              <a:rPr lang="sv-SE" sz="1400" dirty="0">
                <a:latin typeface="Consolas"/>
              </a:rPr>
              <a:t> data</a:t>
            </a:r>
          </a:p>
          <a:p>
            <a:pPr marL="447675" indent="0">
              <a:buNone/>
            </a:pPr>
            <a:r>
              <a:rPr lang="sv-SE" sz="1400" dirty="0">
                <a:latin typeface="Consolas"/>
              </a:rPr>
              <a:t> </a:t>
            </a:r>
            <a:r>
              <a:rPr lang="sv-SE" sz="1400" dirty="0" err="1">
                <a:latin typeface="Consolas"/>
              </a:rPr>
              <a:t>documentation</a:t>
            </a:r>
            <a:endParaRPr lang="sv-SE" sz="1400" dirty="0">
              <a:latin typeface="Consolas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1BD02CB-DBF1-6A88-29CA-498334EF229B}"/>
              </a:ext>
            </a:extLst>
          </p:cNvPr>
          <p:cNvSpPr txBox="1"/>
          <p:nvPr/>
        </p:nvSpPr>
        <p:spPr>
          <a:xfrm>
            <a:off x="10262151" y="1366630"/>
            <a:ext cx="1093304" cy="923330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solidFill>
                  <a:srgbClr val="00B050"/>
                </a:solidFill>
                <a:cs typeface="Calibri"/>
              </a:rPr>
              <a:t>Dataset</a:t>
            </a:r>
          </a:p>
          <a:p>
            <a:r>
              <a:rPr lang="sv-SE" b="1" dirty="0">
                <a:solidFill>
                  <a:schemeClr val="accent1"/>
                </a:solidFill>
                <a:cs typeface="Calibri"/>
              </a:rPr>
              <a:t>Version</a:t>
            </a:r>
          </a:p>
          <a:p>
            <a:r>
              <a:rPr lang="sv-SE" b="1" dirty="0">
                <a:solidFill>
                  <a:srgbClr val="FFC000"/>
                </a:solidFill>
                <a:cs typeface="Calibri"/>
              </a:rPr>
              <a:t>Internt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10053B-DCD4-6D9E-9576-FB06F5BFBA49}"/>
              </a:ext>
            </a:extLst>
          </p:cNvPr>
          <p:cNvSpPr txBox="1"/>
          <p:nvPr/>
        </p:nvSpPr>
        <p:spPr>
          <a:xfrm>
            <a:off x="8667154" y="5014830"/>
            <a:ext cx="339031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i="1" dirty="0" err="1">
                <a:solidFill>
                  <a:schemeClr val="accent4"/>
                </a:solidFill>
                <a:cs typeface="Calibri"/>
              </a:rPr>
              <a:t>Internal</a:t>
            </a:r>
            <a:r>
              <a:rPr lang="sv-SE" sz="1200" i="1" dirty="0">
                <a:solidFill>
                  <a:schemeClr val="accent4"/>
                </a:solidFill>
                <a:cs typeface="Calibri"/>
              </a:rPr>
              <a:t>-mappar</a:t>
            </a:r>
            <a:r>
              <a:rPr lang="sv-SE" sz="1200" i="1" dirty="0">
                <a:cs typeface="Calibri"/>
              </a:rPr>
              <a:t>: Endast för internt bruk. Visas ej upp i katalogen/doris. Mapparna skapas manuellt efter behov. ”</a:t>
            </a:r>
            <a:r>
              <a:rPr lang="sv-SE" sz="1200" i="1" dirty="0" err="1">
                <a:cs typeface="Calibri"/>
              </a:rPr>
              <a:t>internal</a:t>
            </a:r>
            <a:r>
              <a:rPr lang="sv-SE" sz="1200" i="1" dirty="0">
                <a:cs typeface="Calibri"/>
              </a:rPr>
              <a:t>” skapas automatiskt i de fall ett avtal signeras av forskaren. </a:t>
            </a:r>
            <a:br>
              <a:rPr lang="sv-SE" sz="1200" i="1" dirty="0">
                <a:cs typeface="Calibri"/>
              </a:rPr>
            </a:br>
            <a:r>
              <a:rPr lang="sv-SE" sz="1200" i="1" dirty="0">
                <a:cs typeface="Calibri"/>
              </a:rPr>
              <a:t>(Filen .</a:t>
            </a:r>
            <a:r>
              <a:rPr lang="sv-SE" sz="1200" i="1" dirty="0" err="1">
                <a:cs typeface="Calibri"/>
              </a:rPr>
              <a:t>dipignore</a:t>
            </a:r>
            <a:r>
              <a:rPr lang="sv-SE" sz="1200" i="1" dirty="0">
                <a:cs typeface="Calibri"/>
              </a:rPr>
              <a:t> indikerar att filer i mappen inte ska visas i katalogen)</a:t>
            </a:r>
            <a:endParaRPr lang="sv-SE" sz="1200" i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21AFE46-E876-B110-ADFA-737341B6BFC9}"/>
              </a:ext>
            </a:extLst>
          </p:cNvPr>
          <p:cNvSpPr txBox="1"/>
          <p:nvPr/>
        </p:nvSpPr>
        <p:spPr>
          <a:xfrm>
            <a:off x="8667154" y="3638233"/>
            <a:ext cx="3390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i="1" dirty="0">
                <a:solidFill>
                  <a:srgbClr val="00B050"/>
                </a:solidFill>
                <a:cs typeface="Calibri"/>
              </a:rPr>
              <a:t>Dataset: </a:t>
            </a:r>
            <a:r>
              <a:rPr lang="sv-SE" sz="1200" i="1" dirty="0">
                <a:cs typeface="Calibri"/>
              </a:rPr>
              <a:t>De dataset som skapats före förändringen har ett fått nytt SND ID med en extra siffra som indikerar datasetsnummer. </a:t>
            </a:r>
            <a:endParaRPr lang="en-GB" sz="1200" i="1" dirty="0">
              <a:solidFill>
                <a:schemeClr val="accent1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E4DAE40-3BB5-E186-2969-634C6B0F1278}"/>
              </a:ext>
            </a:extLst>
          </p:cNvPr>
          <p:cNvSpPr txBox="1"/>
          <p:nvPr/>
        </p:nvSpPr>
        <p:spPr>
          <a:xfrm>
            <a:off x="762526" y="1828295"/>
            <a:ext cx="184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Nya dataset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4413377F-08DE-F3E2-2BFC-CC4AD9EC89D1}"/>
              </a:ext>
            </a:extLst>
          </p:cNvPr>
          <p:cNvSpPr txBox="1">
            <a:spLocks/>
          </p:cNvSpPr>
          <p:nvPr/>
        </p:nvSpPr>
        <p:spPr>
          <a:xfrm>
            <a:off x="4611738" y="2289960"/>
            <a:ext cx="4055416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solidFill>
                  <a:srgbClr val="00B050"/>
                </a:solidFill>
                <a:latin typeface="Consolas"/>
              </a:rPr>
              <a:t>2023-42-1</a:t>
            </a:r>
            <a:r>
              <a:rPr lang="sv-SE" sz="1400" dirty="0">
                <a:latin typeface="Consolas"/>
              </a:rPr>
              <a:t>-</a:t>
            </a:r>
            <a:r>
              <a:rPr lang="sv-SE" sz="1400" dirty="0">
                <a:solidFill>
                  <a:schemeClr val="accent1"/>
                </a:solidFill>
                <a:latin typeface="Consolas"/>
              </a:rPr>
              <a:t>1</a:t>
            </a:r>
            <a:endParaRPr lang="sv-SE" sz="1400" dirty="0">
              <a:solidFill>
                <a:srgbClr val="00B050"/>
              </a:solidFill>
              <a:latin typeface="Consola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latin typeface="Consolas"/>
              </a:rPr>
              <a:t>  </a:t>
            </a:r>
            <a:r>
              <a:rPr lang="sv-SE" sz="1400" dirty="0">
                <a:solidFill>
                  <a:schemeClr val="accent6">
                    <a:lumMod val="50000"/>
                  </a:schemeClr>
                </a:solidFill>
                <a:latin typeface="Consolas"/>
              </a:rPr>
              <a:t>  </a:t>
            </a:r>
            <a:r>
              <a:rPr lang="sv-SE" sz="1400" dirty="0">
                <a:solidFill>
                  <a:srgbClr val="00B050"/>
                </a:solidFill>
                <a:latin typeface="Consolas"/>
              </a:rPr>
              <a:t>2023-42-1</a:t>
            </a:r>
            <a:r>
              <a:rPr lang="sv-SE" sz="1400" dirty="0">
                <a:latin typeface="Consolas"/>
              </a:rPr>
              <a:t>-</a:t>
            </a:r>
            <a:r>
              <a:rPr lang="sv-SE" sz="1400" dirty="0">
                <a:solidFill>
                  <a:schemeClr val="accent1"/>
                </a:solidFill>
                <a:latin typeface="Consolas"/>
              </a:rPr>
              <a:t>1</a:t>
            </a:r>
            <a:endParaRPr lang="en-US" sz="1400" dirty="0">
              <a:solidFill>
                <a:schemeClr val="accent1"/>
              </a:solidFill>
              <a:latin typeface="Consolas"/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latin typeface="Consolas"/>
              </a:rPr>
              <a:t>     data</a:t>
            </a:r>
            <a:endParaRPr lang="en-US" sz="1400" dirty="0">
              <a:latin typeface="Consolas"/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latin typeface="Consolas"/>
              </a:rPr>
              <a:t>       file.csv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       </a:t>
            </a:r>
            <a:r>
              <a:rPr lang="sv-SE" sz="1400" dirty="0" err="1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internal</a:t>
            </a:r>
            <a: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-data</a:t>
            </a:r>
            <a:b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</a:br>
            <a:r>
              <a:rPr lang="sv-SE" sz="1400" dirty="0">
                <a:latin typeface="Consolas"/>
              </a:rPr>
              <a:t>         file.xlsx	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         .</a:t>
            </a:r>
            <a:r>
              <a:rPr lang="sv-SE" sz="1400" dirty="0" err="1">
                <a:latin typeface="Consolas"/>
              </a:rPr>
              <a:t>dipignore</a:t>
            </a:r>
            <a:endParaRPr lang="sv-SE" sz="1400" dirty="0">
              <a:latin typeface="Consola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latin typeface="Consolas"/>
              </a:rPr>
              <a:t>     </a:t>
            </a:r>
            <a:r>
              <a:rPr lang="sv-SE" sz="1400" dirty="0" err="1">
                <a:latin typeface="Consolas"/>
              </a:rPr>
              <a:t>documentation</a:t>
            </a:r>
            <a:endParaRPr lang="sv-SE" sz="1400" dirty="0">
              <a:latin typeface="Consola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400" dirty="0">
                <a:latin typeface="Consolas"/>
              </a:rPr>
              <a:t>       doc.pdf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       </a:t>
            </a:r>
            <a:r>
              <a:rPr lang="sv-SE" sz="1400" dirty="0" err="1">
                <a:solidFill>
                  <a:srgbClr val="FFC000"/>
                </a:solidFill>
                <a:latin typeface="Consolas"/>
                <a:ea typeface="+mn-lt"/>
                <a:cs typeface="+mn-lt"/>
              </a:rPr>
              <a:t>internal</a:t>
            </a:r>
            <a:br>
              <a:rPr lang="sv-SE" sz="1400" dirty="0">
                <a:solidFill>
                  <a:srgbClr val="FFC000"/>
                </a:solidFill>
                <a:latin typeface="Consolas"/>
                <a:ea typeface="+mn-lt"/>
                <a:cs typeface="+mn-lt"/>
              </a:rPr>
            </a:br>
            <a:r>
              <a:rPr lang="sv-SE" sz="1400" dirty="0">
                <a:latin typeface="Consolas"/>
              </a:rPr>
              <a:t>         avtal.docx</a:t>
            </a:r>
            <a:br>
              <a:rPr lang="sv-SE" sz="1400" dirty="0">
                <a:latin typeface="Consolas"/>
              </a:rPr>
            </a:br>
            <a:r>
              <a:rPr lang="sv-SE" sz="1400" dirty="0">
                <a:latin typeface="Consolas"/>
              </a:rPr>
              <a:t>         .</a:t>
            </a:r>
            <a:r>
              <a:rPr lang="sv-SE" sz="1400" dirty="0" err="1">
                <a:latin typeface="Consolas"/>
              </a:rPr>
              <a:t>dipignore</a:t>
            </a:r>
            <a:endParaRPr lang="sv-SE" sz="1400" dirty="0">
              <a:latin typeface="Consolas"/>
            </a:endParaRPr>
          </a:p>
          <a:p>
            <a:pPr marL="447675" indent="0">
              <a:buNone/>
            </a:pPr>
            <a:r>
              <a:rPr lang="sv-SE" sz="1400" dirty="0">
                <a:solidFill>
                  <a:srgbClr val="00B050"/>
                </a:solidFill>
                <a:latin typeface="Consolas"/>
              </a:rPr>
              <a:t>2023-42-1</a:t>
            </a:r>
            <a:r>
              <a:rPr lang="sv-SE" sz="1400" dirty="0">
                <a:latin typeface="Consolas"/>
              </a:rPr>
              <a:t>-</a:t>
            </a:r>
            <a:r>
              <a:rPr lang="sv-SE" sz="1400" dirty="0">
                <a:solidFill>
                  <a:schemeClr val="accent1"/>
                </a:solidFill>
                <a:latin typeface="Consolas"/>
              </a:rPr>
              <a:t>2</a:t>
            </a:r>
            <a:endParaRPr lang="en-US" sz="1400" dirty="0">
              <a:solidFill>
                <a:schemeClr val="accent1"/>
              </a:solidFill>
              <a:latin typeface="Consolas"/>
              <a:ea typeface="+mn-lt"/>
              <a:cs typeface="+mn-lt"/>
            </a:endParaRPr>
          </a:p>
          <a:p>
            <a:pPr marL="447675" indent="0">
              <a:buNone/>
            </a:pPr>
            <a:r>
              <a:rPr lang="sv-SE" sz="1400" dirty="0">
                <a:latin typeface="Consolas"/>
              </a:rPr>
              <a:t> data</a:t>
            </a:r>
          </a:p>
          <a:p>
            <a:pPr marL="447675" indent="0">
              <a:buNone/>
            </a:pPr>
            <a:r>
              <a:rPr lang="sv-SE" sz="1400" dirty="0">
                <a:latin typeface="Consolas"/>
              </a:rPr>
              <a:t> </a:t>
            </a:r>
            <a:r>
              <a:rPr lang="sv-SE" sz="1400" dirty="0" err="1">
                <a:latin typeface="Consolas"/>
              </a:rPr>
              <a:t>documentation</a:t>
            </a:r>
            <a:r>
              <a:rPr lang="sv-SE" sz="1400" dirty="0">
                <a:latin typeface="Consolas"/>
              </a:rPr>
              <a:t> 	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C9D46CA-51F7-2E81-A59D-9DDE7360A9C2}"/>
              </a:ext>
            </a:extLst>
          </p:cNvPr>
          <p:cNvSpPr txBox="1"/>
          <p:nvPr/>
        </p:nvSpPr>
        <p:spPr>
          <a:xfrm>
            <a:off x="4611738" y="1828295"/>
            <a:ext cx="184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Tidigare</a:t>
            </a:r>
            <a:r>
              <a:rPr lang="en-GB" dirty="0"/>
              <a:t> dataset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40AB3815-5376-7B1B-AB73-6F13D436655C}"/>
              </a:ext>
            </a:extLst>
          </p:cNvPr>
          <p:cNvCxnSpPr>
            <a:cxnSpLocks/>
          </p:cNvCxnSpPr>
          <p:nvPr/>
        </p:nvCxnSpPr>
        <p:spPr>
          <a:xfrm flipH="1" flipV="1">
            <a:off x="5965672" y="2794730"/>
            <a:ext cx="2701482" cy="9567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ruta 16">
            <a:extLst>
              <a:ext uri="{FF2B5EF4-FFF2-40B4-BE49-F238E27FC236}">
                <a16:creationId xmlns:a16="http://schemas.microsoft.com/office/drawing/2014/main" id="{0DE2C141-870E-5B1B-7569-045F5C0DAF8E}"/>
              </a:ext>
            </a:extLst>
          </p:cNvPr>
          <p:cNvSpPr txBox="1"/>
          <p:nvPr/>
        </p:nvSpPr>
        <p:spPr>
          <a:xfrm>
            <a:off x="0" y="5599912"/>
            <a:ext cx="9427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Ny version </a:t>
            </a:r>
            <a:r>
              <a:rPr lang="en-GB" sz="1100" i="1" dirty="0" err="1"/>
              <a:t>av</a:t>
            </a:r>
            <a:r>
              <a:rPr lang="en-GB" sz="1100" i="1" dirty="0"/>
              <a:t> dataset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1A570D3F-C273-E3B0-5067-1612190B4A5A}"/>
              </a:ext>
            </a:extLst>
          </p:cNvPr>
          <p:cNvCxnSpPr>
            <a:cxnSpLocks/>
          </p:cNvCxnSpPr>
          <p:nvPr/>
        </p:nvCxnSpPr>
        <p:spPr>
          <a:xfrm flipV="1">
            <a:off x="636927" y="5599912"/>
            <a:ext cx="1456734" cy="30900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2" name="Bild 21" descr="Öppen mapp kontur">
            <a:extLst>
              <a:ext uri="{FF2B5EF4-FFF2-40B4-BE49-F238E27FC236}">
                <a16:creationId xmlns:a16="http://schemas.microsoft.com/office/drawing/2014/main" id="{69FE6974-F4A9-7D73-F66E-CF1EF2472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783" y="2301138"/>
            <a:ext cx="243762" cy="243762"/>
          </a:xfrm>
          <a:prstGeom prst="rect">
            <a:avLst/>
          </a:prstGeom>
        </p:spPr>
      </p:pic>
      <p:pic>
        <p:nvPicPr>
          <p:cNvPr id="23" name="Bild 22" descr="Öppen mapp kontur">
            <a:extLst>
              <a:ext uri="{FF2B5EF4-FFF2-40B4-BE49-F238E27FC236}">
                <a16:creationId xmlns:a16="http://schemas.microsoft.com/office/drawing/2014/main" id="{7EEDD981-0FF3-7C36-9597-C139F1082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27" y="2605190"/>
            <a:ext cx="243762" cy="243762"/>
          </a:xfrm>
          <a:prstGeom prst="rect">
            <a:avLst/>
          </a:prstGeom>
        </p:spPr>
      </p:pic>
      <p:pic>
        <p:nvPicPr>
          <p:cNvPr id="24" name="Bild 23" descr="Öppen mapp kontur">
            <a:extLst>
              <a:ext uri="{FF2B5EF4-FFF2-40B4-BE49-F238E27FC236}">
                <a16:creationId xmlns:a16="http://schemas.microsoft.com/office/drawing/2014/main" id="{A1B04607-0C33-DFB9-4650-BEE6BAF7F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29" y="2941285"/>
            <a:ext cx="243762" cy="243762"/>
          </a:xfrm>
          <a:prstGeom prst="rect">
            <a:avLst/>
          </a:prstGeom>
        </p:spPr>
      </p:pic>
      <p:pic>
        <p:nvPicPr>
          <p:cNvPr id="25" name="Bild 24" descr="Öppen mapp kontur">
            <a:extLst>
              <a:ext uri="{FF2B5EF4-FFF2-40B4-BE49-F238E27FC236}">
                <a16:creationId xmlns:a16="http://schemas.microsoft.com/office/drawing/2014/main" id="{59F5E7F6-2786-09BE-A7E1-16A2B036D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480" y="4155127"/>
            <a:ext cx="243762" cy="243762"/>
          </a:xfrm>
          <a:prstGeom prst="rect">
            <a:avLst/>
          </a:prstGeom>
        </p:spPr>
      </p:pic>
      <p:pic>
        <p:nvPicPr>
          <p:cNvPr id="26" name="Bild 25" descr="Öppen mapp kontur">
            <a:extLst>
              <a:ext uri="{FF2B5EF4-FFF2-40B4-BE49-F238E27FC236}">
                <a16:creationId xmlns:a16="http://schemas.microsoft.com/office/drawing/2014/main" id="{1E654CBD-AC29-8E50-87C0-8786F41A7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436" y="5357161"/>
            <a:ext cx="243762" cy="243762"/>
          </a:xfrm>
          <a:prstGeom prst="rect">
            <a:avLst/>
          </a:prstGeom>
        </p:spPr>
      </p:pic>
      <p:pic>
        <p:nvPicPr>
          <p:cNvPr id="27" name="Bild 26" descr="Öppen mapp kontur">
            <a:extLst>
              <a:ext uri="{FF2B5EF4-FFF2-40B4-BE49-F238E27FC236}">
                <a16:creationId xmlns:a16="http://schemas.microsoft.com/office/drawing/2014/main" id="{CF3A9947-93C9-AA89-D790-0D9BBDA7A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2408" y="2922559"/>
            <a:ext cx="243762" cy="243762"/>
          </a:xfrm>
          <a:prstGeom prst="rect">
            <a:avLst/>
          </a:prstGeom>
        </p:spPr>
      </p:pic>
      <p:pic>
        <p:nvPicPr>
          <p:cNvPr id="28" name="Bild 27" descr="Öppen mapp kontur">
            <a:extLst>
              <a:ext uri="{FF2B5EF4-FFF2-40B4-BE49-F238E27FC236}">
                <a16:creationId xmlns:a16="http://schemas.microsoft.com/office/drawing/2014/main" id="{DC292816-3004-A268-9807-63B71DA74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0539" y="2605190"/>
            <a:ext cx="243762" cy="243762"/>
          </a:xfrm>
          <a:prstGeom prst="rect">
            <a:avLst/>
          </a:prstGeom>
        </p:spPr>
      </p:pic>
      <p:pic>
        <p:nvPicPr>
          <p:cNvPr id="29" name="Bild 28" descr="Öppen mapp kontur">
            <a:extLst>
              <a:ext uri="{FF2B5EF4-FFF2-40B4-BE49-F238E27FC236}">
                <a16:creationId xmlns:a16="http://schemas.microsoft.com/office/drawing/2014/main" id="{7803E911-E4F5-9A35-20EB-F457FF41B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865" y="2301138"/>
            <a:ext cx="243762" cy="243762"/>
          </a:xfrm>
          <a:prstGeom prst="rect">
            <a:avLst/>
          </a:prstGeom>
        </p:spPr>
      </p:pic>
      <p:pic>
        <p:nvPicPr>
          <p:cNvPr id="30" name="Bild 29" descr="Öppen mapp kontur">
            <a:extLst>
              <a:ext uri="{FF2B5EF4-FFF2-40B4-BE49-F238E27FC236}">
                <a16:creationId xmlns:a16="http://schemas.microsoft.com/office/drawing/2014/main" id="{8CD0172E-F891-D12E-2A86-8CD6F03D4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6692" y="4155127"/>
            <a:ext cx="243762" cy="243762"/>
          </a:xfrm>
          <a:prstGeom prst="rect">
            <a:avLst/>
          </a:prstGeom>
        </p:spPr>
      </p:pic>
      <p:pic>
        <p:nvPicPr>
          <p:cNvPr id="31" name="Bild 30" descr="Öppen mapp kontur">
            <a:extLst>
              <a:ext uri="{FF2B5EF4-FFF2-40B4-BE49-F238E27FC236}">
                <a16:creationId xmlns:a16="http://schemas.microsoft.com/office/drawing/2014/main" id="{1B8100E6-EC48-AB93-B634-C94EE06C6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9213" y="5342032"/>
            <a:ext cx="243762" cy="243762"/>
          </a:xfrm>
          <a:prstGeom prst="rect">
            <a:avLst/>
          </a:prstGeom>
        </p:spPr>
      </p:pic>
      <p:pic>
        <p:nvPicPr>
          <p:cNvPr id="32" name="Bild 31" descr="Öppen mapp kontur">
            <a:extLst>
              <a:ext uri="{FF2B5EF4-FFF2-40B4-BE49-F238E27FC236}">
                <a16:creationId xmlns:a16="http://schemas.microsoft.com/office/drawing/2014/main" id="{BD56E6F2-1060-BB84-36C5-5239E11D2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6307" y="5678043"/>
            <a:ext cx="243762" cy="243762"/>
          </a:xfrm>
          <a:prstGeom prst="rect">
            <a:avLst/>
          </a:prstGeom>
        </p:spPr>
      </p:pic>
      <p:pic>
        <p:nvPicPr>
          <p:cNvPr id="33" name="Bild 32" descr="Öppen mapp kontur">
            <a:extLst>
              <a:ext uri="{FF2B5EF4-FFF2-40B4-BE49-F238E27FC236}">
                <a16:creationId xmlns:a16="http://schemas.microsoft.com/office/drawing/2014/main" id="{0C1126F9-09CA-353F-5B63-0C9E1E92B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1448" y="6013467"/>
            <a:ext cx="243762" cy="243762"/>
          </a:xfrm>
          <a:prstGeom prst="rect">
            <a:avLst/>
          </a:prstGeom>
        </p:spPr>
      </p:pic>
      <p:pic>
        <p:nvPicPr>
          <p:cNvPr id="34" name="Bild 33" descr="Öppen mapp kontur">
            <a:extLst>
              <a:ext uri="{FF2B5EF4-FFF2-40B4-BE49-F238E27FC236}">
                <a16:creationId xmlns:a16="http://schemas.microsoft.com/office/drawing/2014/main" id="{B79F2E4D-D497-45F8-4E2C-12DBCB966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9415" y="6013668"/>
            <a:ext cx="243762" cy="243762"/>
          </a:xfrm>
          <a:prstGeom prst="rect">
            <a:avLst/>
          </a:prstGeom>
        </p:spPr>
      </p:pic>
      <p:pic>
        <p:nvPicPr>
          <p:cNvPr id="35" name="Bild 34" descr="Öppen mapp kontur">
            <a:extLst>
              <a:ext uri="{FF2B5EF4-FFF2-40B4-BE49-F238E27FC236}">
                <a16:creationId xmlns:a16="http://schemas.microsoft.com/office/drawing/2014/main" id="{AF086B87-8DAF-B355-C69E-D2881C0BC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9415" y="5678043"/>
            <a:ext cx="243762" cy="243762"/>
          </a:xfrm>
          <a:prstGeom prst="rect">
            <a:avLst/>
          </a:prstGeom>
        </p:spPr>
      </p:pic>
      <p:pic>
        <p:nvPicPr>
          <p:cNvPr id="37" name="Bild 36" descr="Papper kontur">
            <a:extLst>
              <a:ext uri="{FF2B5EF4-FFF2-40B4-BE49-F238E27FC236}">
                <a16:creationId xmlns:a16="http://schemas.microsoft.com/office/drawing/2014/main" id="{9884C3CF-A97A-B873-4574-F4FADFFBE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5278" y="3287355"/>
            <a:ext cx="177347" cy="177347"/>
          </a:xfrm>
          <a:prstGeom prst="rect">
            <a:avLst/>
          </a:prstGeom>
        </p:spPr>
      </p:pic>
      <p:pic>
        <p:nvPicPr>
          <p:cNvPr id="38" name="Bild 37" descr="Öppen mapp kontur">
            <a:extLst>
              <a:ext uri="{FF2B5EF4-FFF2-40B4-BE49-F238E27FC236}">
                <a16:creationId xmlns:a16="http://schemas.microsoft.com/office/drawing/2014/main" id="{D50CA52E-56EE-22AC-F74A-7B69B5439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2487" y="3445051"/>
            <a:ext cx="243762" cy="243762"/>
          </a:xfrm>
          <a:prstGeom prst="rect">
            <a:avLst/>
          </a:prstGeom>
        </p:spPr>
      </p:pic>
      <p:pic>
        <p:nvPicPr>
          <p:cNvPr id="41" name="Bild 40" descr="Öppen mapp kontur">
            <a:extLst>
              <a:ext uri="{FF2B5EF4-FFF2-40B4-BE49-F238E27FC236}">
                <a16:creationId xmlns:a16="http://schemas.microsoft.com/office/drawing/2014/main" id="{68777625-AA43-D651-4185-035CD304F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2070" y="4673692"/>
            <a:ext cx="243762" cy="243762"/>
          </a:xfrm>
          <a:prstGeom prst="rect">
            <a:avLst/>
          </a:prstGeom>
        </p:spPr>
      </p:pic>
      <p:pic>
        <p:nvPicPr>
          <p:cNvPr id="42" name="Bild 41" descr="Öppen mapp kontur">
            <a:extLst>
              <a:ext uri="{FF2B5EF4-FFF2-40B4-BE49-F238E27FC236}">
                <a16:creationId xmlns:a16="http://schemas.microsoft.com/office/drawing/2014/main" id="{E53DE7D7-0A34-D1EF-4DE7-61C7A760E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9248" y="3464702"/>
            <a:ext cx="243762" cy="243762"/>
          </a:xfrm>
          <a:prstGeom prst="rect">
            <a:avLst/>
          </a:prstGeom>
        </p:spPr>
      </p:pic>
      <p:pic>
        <p:nvPicPr>
          <p:cNvPr id="43" name="Bild 42" descr="Öppen mapp kontur">
            <a:extLst>
              <a:ext uri="{FF2B5EF4-FFF2-40B4-BE49-F238E27FC236}">
                <a16:creationId xmlns:a16="http://schemas.microsoft.com/office/drawing/2014/main" id="{24B083F4-D87D-AEA6-0B9B-97E8888D0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9248" y="4667285"/>
            <a:ext cx="243762" cy="243762"/>
          </a:xfrm>
          <a:prstGeom prst="rect">
            <a:avLst/>
          </a:prstGeom>
        </p:spPr>
      </p:pic>
      <p:pic>
        <p:nvPicPr>
          <p:cNvPr id="44" name="Bild 43" descr="Papper kontur">
            <a:extLst>
              <a:ext uri="{FF2B5EF4-FFF2-40B4-BE49-F238E27FC236}">
                <a16:creationId xmlns:a16="http://schemas.microsoft.com/office/drawing/2014/main" id="{BB45486F-CDF7-07A6-2308-D9798FC9D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124" y="3872724"/>
            <a:ext cx="177347" cy="177347"/>
          </a:xfrm>
          <a:prstGeom prst="rect">
            <a:avLst/>
          </a:prstGeom>
        </p:spPr>
      </p:pic>
      <p:pic>
        <p:nvPicPr>
          <p:cNvPr id="45" name="Bild 44" descr="Papper kontur">
            <a:extLst>
              <a:ext uri="{FF2B5EF4-FFF2-40B4-BE49-F238E27FC236}">
                <a16:creationId xmlns:a16="http://schemas.microsoft.com/office/drawing/2014/main" id="{19CEFE8C-FCE1-3EA5-C31A-8513FE59C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6249" y="3672921"/>
            <a:ext cx="177347" cy="177347"/>
          </a:xfrm>
          <a:prstGeom prst="rect">
            <a:avLst/>
          </a:prstGeom>
        </p:spPr>
      </p:pic>
      <p:pic>
        <p:nvPicPr>
          <p:cNvPr id="46" name="Bild 45" descr="Papper kontur">
            <a:extLst>
              <a:ext uri="{FF2B5EF4-FFF2-40B4-BE49-F238E27FC236}">
                <a16:creationId xmlns:a16="http://schemas.microsoft.com/office/drawing/2014/main" id="{4A4C1539-5606-4206-7BE3-F75614DA12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950" y="4496345"/>
            <a:ext cx="177347" cy="177347"/>
          </a:xfrm>
          <a:prstGeom prst="rect">
            <a:avLst/>
          </a:prstGeom>
        </p:spPr>
      </p:pic>
      <p:pic>
        <p:nvPicPr>
          <p:cNvPr id="47" name="Bild 46" descr="Papper kontur">
            <a:extLst>
              <a:ext uri="{FF2B5EF4-FFF2-40B4-BE49-F238E27FC236}">
                <a16:creationId xmlns:a16="http://schemas.microsoft.com/office/drawing/2014/main" id="{D6ABCB65-3DC5-98D3-BBB3-8B13503C8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0922" y="4895753"/>
            <a:ext cx="177347" cy="177347"/>
          </a:xfrm>
          <a:prstGeom prst="rect">
            <a:avLst/>
          </a:prstGeom>
        </p:spPr>
      </p:pic>
      <p:pic>
        <p:nvPicPr>
          <p:cNvPr id="48" name="Bild 47" descr="Papper kontur">
            <a:extLst>
              <a:ext uri="{FF2B5EF4-FFF2-40B4-BE49-F238E27FC236}">
                <a16:creationId xmlns:a16="http://schemas.microsoft.com/office/drawing/2014/main" id="{482ACB8E-69FA-9679-F139-206EA411E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0922" y="5094801"/>
            <a:ext cx="177347" cy="177347"/>
          </a:xfrm>
          <a:prstGeom prst="rect">
            <a:avLst/>
          </a:prstGeom>
        </p:spPr>
      </p:pic>
      <p:pic>
        <p:nvPicPr>
          <p:cNvPr id="49" name="Bild 48" descr="Papper kontur">
            <a:extLst>
              <a:ext uri="{FF2B5EF4-FFF2-40B4-BE49-F238E27FC236}">
                <a16:creationId xmlns:a16="http://schemas.microsoft.com/office/drawing/2014/main" id="{E85A3B7D-3E0C-B757-3E30-354AC6E8A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3123" y="3678916"/>
            <a:ext cx="177347" cy="177347"/>
          </a:xfrm>
          <a:prstGeom prst="rect">
            <a:avLst/>
          </a:prstGeom>
        </p:spPr>
      </p:pic>
      <p:pic>
        <p:nvPicPr>
          <p:cNvPr id="50" name="Bild 49" descr="Papper kontur">
            <a:extLst>
              <a:ext uri="{FF2B5EF4-FFF2-40B4-BE49-F238E27FC236}">
                <a16:creationId xmlns:a16="http://schemas.microsoft.com/office/drawing/2014/main" id="{7A48F241-50FE-903C-0377-2579F346B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3123" y="3866278"/>
            <a:ext cx="177347" cy="177347"/>
          </a:xfrm>
          <a:prstGeom prst="rect">
            <a:avLst/>
          </a:prstGeom>
        </p:spPr>
      </p:pic>
      <p:pic>
        <p:nvPicPr>
          <p:cNvPr id="51" name="Bild 50" descr="Papper kontur">
            <a:extLst>
              <a:ext uri="{FF2B5EF4-FFF2-40B4-BE49-F238E27FC236}">
                <a16:creationId xmlns:a16="http://schemas.microsoft.com/office/drawing/2014/main" id="{FEBAE776-9710-7029-A058-46B6335F4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9410" y="4479885"/>
            <a:ext cx="177347" cy="177347"/>
          </a:xfrm>
          <a:prstGeom prst="rect">
            <a:avLst/>
          </a:prstGeom>
        </p:spPr>
      </p:pic>
      <p:pic>
        <p:nvPicPr>
          <p:cNvPr id="52" name="Bild 51" descr="Papper kontur">
            <a:extLst>
              <a:ext uri="{FF2B5EF4-FFF2-40B4-BE49-F238E27FC236}">
                <a16:creationId xmlns:a16="http://schemas.microsoft.com/office/drawing/2014/main" id="{120BAF5C-2A5B-A99C-99DF-DFCD2C31C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3123" y="4926156"/>
            <a:ext cx="177347" cy="177347"/>
          </a:xfrm>
          <a:prstGeom prst="rect">
            <a:avLst/>
          </a:prstGeom>
        </p:spPr>
      </p:pic>
      <p:pic>
        <p:nvPicPr>
          <p:cNvPr id="53" name="Bild 52" descr="Papper kontur">
            <a:extLst>
              <a:ext uri="{FF2B5EF4-FFF2-40B4-BE49-F238E27FC236}">
                <a16:creationId xmlns:a16="http://schemas.microsoft.com/office/drawing/2014/main" id="{6E4C7643-3836-8A71-31A9-7899630FB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3123" y="5103503"/>
            <a:ext cx="177347" cy="177347"/>
          </a:xfrm>
          <a:prstGeom prst="rect">
            <a:avLst/>
          </a:prstGeom>
        </p:spPr>
      </p:pic>
      <p:pic>
        <p:nvPicPr>
          <p:cNvPr id="2" name="Bild 1" descr="Papper kontur">
            <a:extLst>
              <a:ext uri="{FF2B5EF4-FFF2-40B4-BE49-F238E27FC236}">
                <a16:creationId xmlns:a16="http://schemas.microsoft.com/office/drawing/2014/main" id="{E265CD93-9B1E-480C-8A7E-2EB247146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2738" y="3283045"/>
            <a:ext cx="177347" cy="17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8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182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Office-tema</vt:lpstr>
      <vt:lpstr>Filstruktur SND, från juni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Filstruktur SND, från juni 2023</dc:title>
  <dc:creator>Sara Svensson</dc:creator>
  <cp:lastModifiedBy>Rufus Latham</cp:lastModifiedBy>
  <cp:revision>3</cp:revision>
  <dcterms:created xsi:type="dcterms:W3CDTF">2023-06-22T12:01:54Z</dcterms:created>
  <dcterms:modified xsi:type="dcterms:W3CDTF">2023-07-11T12:04:30Z</dcterms:modified>
</cp:coreProperties>
</file>